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5" r:id="rId17"/>
    <p:sldId id="272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45" autoAdjust="0"/>
  </p:normalViewPr>
  <p:slideViewPr>
    <p:cSldViewPr>
      <p:cViewPr varScale="1">
        <p:scale>
          <a:sx n="101" d="100"/>
          <a:sy n="101" d="100"/>
        </p:scale>
        <p:origin x="-494" y="-8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E35C5-26FA-494D-8C13-6FD8B20B1FE4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2CF43C-D628-46B9-A99A-9672FB9A1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26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CF43C-D628-46B9-A99A-9672FB9A17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08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CF43C-D628-46B9-A99A-9672FB9A17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0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CF43C-D628-46B9-A99A-9672FB9A17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65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CF43C-D628-46B9-A99A-9672FB9A17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86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CF43C-D628-46B9-A99A-9672FB9A170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52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CF43C-D628-46B9-A99A-9672FB9A170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75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CF43C-D628-46B9-A99A-9672FB9A170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89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1EE3-C672-4F71-9F19-A32C878D92B6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7CF0-AF00-4A28-B9C2-9E21B20CFD2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1EE3-C672-4F71-9F19-A32C878D92B6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7CF0-AF00-4A28-B9C2-9E21B20CFD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1EE3-C672-4F71-9F19-A32C878D92B6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7CF0-AF00-4A28-B9C2-9E21B20CFD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1EE3-C672-4F71-9F19-A32C878D92B6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7CF0-AF00-4A28-B9C2-9E21B20CFD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1EE3-C672-4F71-9F19-A32C878D92B6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7CF0-AF00-4A28-B9C2-9E21B20CFD2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1EE3-C672-4F71-9F19-A32C878D92B6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7CF0-AF00-4A28-B9C2-9E21B20CFD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1EE3-C672-4F71-9F19-A32C878D92B6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7CF0-AF00-4A28-B9C2-9E21B20CFD2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1EE3-C672-4F71-9F19-A32C878D92B6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7CF0-AF00-4A28-B9C2-9E21B20CFD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1EE3-C672-4F71-9F19-A32C878D92B6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7CF0-AF00-4A28-B9C2-9E21B20CFD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1EE3-C672-4F71-9F19-A32C878D92B6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7CF0-AF00-4A28-B9C2-9E21B20CFD2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1EE3-C672-4F71-9F19-A32C878D92B6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7CF0-AF00-4A28-B9C2-9E21B20CFD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59D1EE3-C672-4F71-9F19-A32C878D92B6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3997CF0-AF00-4A28-B9C2-9E21B20CFD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Shortest Paths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CS340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879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876300"/>
          </a:xfrm>
        </p:spPr>
        <p:txBody>
          <a:bodyPr>
            <a:normAutofit fontScale="90000"/>
          </a:bodyPr>
          <a:lstStyle/>
          <a:p>
            <a:r>
              <a:rPr lang="en-US" dirty="0"/>
              <a:t>Output of single-source shortest-path algorithm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3" t="28603" r="18184" b="43033"/>
          <a:stretch/>
        </p:blipFill>
        <p:spPr bwMode="auto">
          <a:xfrm>
            <a:off x="152400" y="1581150"/>
            <a:ext cx="8863473" cy="224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4324350"/>
            <a:ext cx="691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Shortest paths, and shortest path trees are not necessarily unique.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963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shortest-paths algorithms start with INIT-SINGLE-SOURCE.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38803" r="49346" b="41796"/>
          <a:stretch/>
        </p:blipFill>
        <p:spPr bwMode="auto">
          <a:xfrm>
            <a:off x="2325974" y="2419350"/>
            <a:ext cx="3884399" cy="171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189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Relaxing an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improve the shortest-path estimate for </a:t>
            </a:r>
            <a:r>
              <a:rPr lang="en-US" dirty="0" smtClean="0"/>
              <a:t>v by </a:t>
            </a:r>
            <a:r>
              <a:rPr lang="en-US" dirty="0"/>
              <a:t>going through u and </a:t>
            </a:r>
            <a:r>
              <a:rPr lang="en-US" dirty="0" smtClean="0"/>
              <a:t>taking (</a:t>
            </a:r>
            <a:r>
              <a:rPr lang="en-US" dirty="0" err="1" smtClean="0"/>
              <a:t>u,v</a:t>
            </a:r>
            <a:r>
              <a:rPr lang="en-US" dirty="0" smtClean="0"/>
              <a:t>)?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28650" r="38148" b="45113"/>
          <a:stretch/>
        </p:blipFill>
        <p:spPr bwMode="auto">
          <a:xfrm>
            <a:off x="1828800" y="2278973"/>
            <a:ext cx="5338997" cy="229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881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an edge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7" t="63293" r="26692" b="7198"/>
          <a:stretch/>
        </p:blipFill>
        <p:spPr bwMode="auto">
          <a:xfrm>
            <a:off x="1295400" y="2114550"/>
            <a:ext cx="4722060" cy="179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871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Properties of shortest paths and relaxation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Triangle inequality</a:t>
            </a:r>
          </a:p>
          <a:p>
            <a:r>
              <a:rPr lang="en-US" dirty="0"/>
              <a:t>Upper-bound </a:t>
            </a:r>
            <a:r>
              <a:rPr lang="en-US" dirty="0" smtClean="0"/>
              <a:t>property</a:t>
            </a:r>
          </a:p>
          <a:p>
            <a:pPr lvl="1"/>
            <a:r>
              <a:rPr lang="en-US" dirty="0" smtClean="0"/>
              <a:t>We </a:t>
            </a:r>
            <a:r>
              <a:rPr lang="en-US" dirty="0"/>
              <a:t>always have </a:t>
            </a:r>
            <a:r>
              <a:rPr lang="en-US" dirty="0" err="1" smtClean="0"/>
              <a:t>v.d</a:t>
            </a:r>
            <a:r>
              <a:rPr lang="en-US" dirty="0" smtClean="0"/>
              <a:t> ≥ </a:t>
            </a:r>
            <a:r>
              <a:rPr lang="el-GR" dirty="0" smtClean="0"/>
              <a:t>δ</a:t>
            </a:r>
            <a:r>
              <a:rPr lang="en-US" dirty="0" smtClean="0"/>
              <a:t>(</a:t>
            </a:r>
            <a:r>
              <a:rPr lang="en-US" dirty="0" err="1" smtClean="0"/>
              <a:t>s,v</a:t>
            </a:r>
            <a:r>
              <a:rPr lang="en-US" dirty="0" smtClean="0"/>
              <a:t>) </a:t>
            </a:r>
            <a:r>
              <a:rPr lang="en-US" dirty="0"/>
              <a:t>for all vertices </a:t>
            </a:r>
            <a:r>
              <a:rPr lang="en-US" dirty="0" smtClean="0"/>
              <a:t>v, and once </a:t>
            </a:r>
            <a:r>
              <a:rPr lang="en-US" dirty="0" err="1" smtClean="0"/>
              <a:t>v.d</a:t>
            </a:r>
            <a:r>
              <a:rPr lang="en-US" dirty="0" smtClean="0"/>
              <a:t> </a:t>
            </a:r>
            <a:r>
              <a:rPr lang="en-US" dirty="0"/>
              <a:t>achieves </a:t>
            </a:r>
            <a:r>
              <a:rPr lang="en-US" dirty="0" smtClean="0"/>
              <a:t>the value </a:t>
            </a:r>
            <a:r>
              <a:rPr lang="el-GR" dirty="0"/>
              <a:t>δ</a:t>
            </a:r>
            <a:r>
              <a:rPr lang="en-US" dirty="0"/>
              <a:t>(</a:t>
            </a:r>
            <a:r>
              <a:rPr lang="en-US" dirty="0" err="1"/>
              <a:t>s,v</a:t>
            </a:r>
            <a:r>
              <a:rPr lang="en-US" dirty="0"/>
              <a:t>) </a:t>
            </a:r>
            <a:r>
              <a:rPr lang="en-US" dirty="0" smtClean="0"/>
              <a:t>it </a:t>
            </a:r>
            <a:r>
              <a:rPr lang="en-US" dirty="0"/>
              <a:t>never changes</a:t>
            </a:r>
            <a:r>
              <a:rPr lang="en-US" dirty="0" smtClean="0"/>
              <a:t>.</a:t>
            </a:r>
          </a:p>
          <a:p>
            <a:r>
              <a:rPr lang="en-US" dirty="0"/>
              <a:t>No-path </a:t>
            </a:r>
            <a:r>
              <a:rPr lang="en-US" dirty="0" smtClean="0"/>
              <a:t>property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there is no path from s </a:t>
            </a:r>
            <a:r>
              <a:rPr lang="en-US" dirty="0" smtClean="0"/>
              <a:t>to v, </a:t>
            </a:r>
            <a:r>
              <a:rPr lang="en-US" dirty="0"/>
              <a:t>then we always have </a:t>
            </a:r>
            <a:r>
              <a:rPr lang="en-US" dirty="0" err="1" smtClean="0"/>
              <a:t>v.d</a:t>
            </a:r>
            <a:r>
              <a:rPr lang="en-US" dirty="0" smtClean="0"/>
              <a:t>=</a:t>
            </a:r>
            <a:r>
              <a:rPr lang="en-US" dirty="0" smtClean="0">
                <a:latin typeface="Cambria Math"/>
                <a:ea typeface="Cambria Math"/>
              </a:rPr>
              <a:t>∞</a:t>
            </a:r>
            <a:r>
              <a:rPr lang="en-US" dirty="0" smtClean="0"/>
              <a:t>.</a:t>
            </a:r>
          </a:p>
          <a:p>
            <a:r>
              <a:rPr lang="en-US" dirty="0"/>
              <a:t>Convergence </a:t>
            </a:r>
            <a:r>
              <a:rPr lang="en-US" dirty="0" smtClean="0"/>
              <a:t>property</a:t>
            </a:r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s</a:t>
            </a:r>
            <a:r>
              <a:rPr lang="en-US" dirty="0" err="1" smtClean="0">
                <a:latin typeface="Cambria Math"/>
                <a:ea typeface="Cambria Math"/>
              </a:rPr>
              <a:t>↝</a:t>
            </a:r>
            <a:r>
              <a:rPr lang="en-US" dirty="0" err="1" smtClean="0"/>
              <a:t>u</a:t>
            </a:r>
            <a:r>
              <a:rPr lang="en-US" dirty="0" err="1" smtClean="0">
                <a:latin typeface="Cambria Math"/>
                <a:ea typeface="Cambria Math"/>
              </a:rPr>
              <a:t>→</a:t>
            </a:r>
            <a:r>
              <a:rPr lang="en-US" dirty="0" err="1" smtClean="0"/>
              <a:t>v</a:t>
            </a:r>
            <a:r>
              <a:rPr lang="en-US" dirty="0" smtClean="0"/>
              <a:t> is a shortest path in G for some </a:t>
            </a:r>
            <a:r>
              <a:rPr lang="en-US" dirty="0" err="1" smtClean="0"/>
              <a:t>u,v</a:t>
            </a:r>
            <a:r>
              <a:rPr lang="en-US" dirty="0" smtClean="0"/>
              <a:t> </a:t>
            </a:r>
            <a:r>
              <a:rPr lang="en-US" dirty="0" smtClean="0">
                <a:latin typeface="Cambria Math"/>
                <a:ea typeface="Cambria Math"/>
              </a:rPr>
              <a:t>∈ </a:t>
            </a:r>
            <a:r>
              <a:rPr lang="en-US" dirty="0" smtClean="0"/>
              <a:t>V, and if </a:t>
            </a:r>
            <a:r>
              <a:rPr lang="en-US" dirty="0" err="1" smtClean="0"/>
              <a:t>u.d</a:t>
            </a:r>
            <a:r>
              <a:rPr lang="en-US" dirty="0" smtClean="0"/>
              <a:t>=</a:t>
            </a:r>
            <a:r>
              <a:rPr lang="el-GR" dirty="0" smtClean="0"/>
              <a:t>δ</a:t>
            </a:r>
            <a:r>
              <a:rPr lang="en-US" dirty="0" smtClean="0"/>
              <a:t>(</a:t>
            </a:r>
            <a:r>
              <a:rPr lang="en-US" dirty="0" err="1" smtClean="0"/>
              <a:t>s,u</a:t>
            </a:r>
            <a:r>
              <a:rPr lang="en-US" dirty="0" smtClean="0"/>
              <a:t>) at any time prior to relaxing edge (</a:t>
            </a:r>
            <a:r>
              <a:rPr lang="en-US" dirty="0" err="1" smtClean="0"/>
              <a:t>u,v</a:t>
            </a:r>
            <a:r>
              <a:rPr lang="en-US" dirty="0" smtClean="0"/>
              <a:t>), then </a:t>
            </a:r>
            <a:r>
              <a:rPr lang="en-US" dirty="0" err="1" smtClean="0"/>
              <a:t>v.d</a:t>
            </a:r>
            <a:r>
              <a:rPr lang="en-US" dirty="0" smtClean="0"/>
              <a:t>=</a:t>
            </a:r>
            <a:r>
              <a:rPr lang="el-GR" dirty="0" smtClean="0"/>
              <a:t>δ</a:t>
            </a:r>
            <a:r>
              <a:rPr lang="en-US" dirty="0" smtClean="0"/>
              <a:t>(</a:t>
            </a:r>
            <a:r>
              <a:rPr lang="en-US" dirty="0" err="1" smtClean="0"/>
              <a:t>s,v</a:t>
            </a:r>
            <a:r>
              <a:rPr lang="en-US" dirty="0" smtClean="0"/>
              <a:t>) at all times afterward.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13"/>
          <a:stretch/>
        </p:blipFill>
        <p:spPr>
          <a:xfrm>
            <a:off x="6781800" y="1123950"/>
            <a:ext cx="1899578" cy="7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89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of shortest paths and relaxation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Path-relaxation property </a:t>
            </a:r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p </a:t>
            </a:r>
            <a:r>
              <a:rPr lang="en-US" dirty="0" smtClean="0"/>
              <a:t>= &lt;v</a:t>
            </a:r>
            <a:r>
              <a:rPr lang="en-US" baseline="-25000" dirty="0" smtClean="0"/>
              <a:t>0</a:t>
            </a:r>
            <a:r>
              <a:rPr lang="en-US" dirty="0" smtClean="0"/>
              <a:t>, v</a:t>
            </a:r>
            <a:r>
              <a:rPr lang="en-US" baseline="-25000" dirty="0" smtClean="0"/>
              <a:t>1</a:t>
            </a:r>
            <a:r>
              <a:rPr lang="en-US" dirty="0" smtClean="0"/>
              <a:t>,…,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&gt;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/>
              <a:t>is a shortest path from s </a:t>
            </a:r>
            <a:r>
              <a:rPr lang="en-US" dirty="0" smtClean="0"/>
              <a:t>= v</a:t>
            </a:r>
            <a:r>
              <a:rPr lang="en-US" baseline="-25000" dirty="0" smtClean="0"/>
              <a:t>0 </a:t>
            </a:r>
            <a:r>
              <a:rPr lang="en-US" dirty="0" smtClean="0"/>
              <a:t>to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, </a:t>
            </a:r>
            <a:r>
              <a:rPr lang="en-US" dirty="0"/>
              <a:t>and we relax </a:t>
            </a:r>
            <a:r>
              <a:rPr lang="en-US" dirty="0" smtClean="0"/>
              <a:t>the edges </a:t>
            </a:r>
            <a:r>
              <a:rPr lang="en-US" dirty="0"/>
              <a:t>of p in the order </a:t>
            </a:r>
            <a:r>
              <a:rPr lang="en-US" dirty="0" smtClean="0"/>
              <a:t>(v</a:t>
            </a:r>
            <a:r>
              <a:rPr lang="en-US" baseline="-25000" dirty="0" smtClean="0"/>
              <a:t>0</a:t>
            </a:r>
            <a:r>
              <a:rPr lang="en-US" dirty="0"/>
              <a:t>, </a:t>
            </a:r>
            <a:r>
              <a:rPr lang="en-US" dirty="0" smtClean="0"/>
              <a:t>v</a:t>
            </a:r>
            <a:r>
              <a:rPr lang="en-US" baseline="-25000" dirty="0" smtClean="0"/>
              <a:t>1</a:t>
            </a:r>
            <a:r>
              <a:rPr lang="en-US" dirty="0" smtClean="0"/>
              <a:t>), (v</a:t>
            </a:r>
            <a:r>
              <a:rPr lang="en-US" baseline="-25000" dirty="0" smtClean="0"/>
              <a:t>1</a:t>
            </a:r>
            <a:r>
              <a:rPr lang="en-US" dirty="0" smtClean="0"/>
              <a:t>,v</a:t>
            </a:r>
            <a:r>
              <a:rPr lang="en-US" baseline="-25000" dirty="0" smtClean="0"/>
              <a:t>2</a:t>
            </a:r>
            <a:r>
              <a:rPr lang="en-US" dirty="0" smtClean="0"/>
              <a:t>),…(v</a:t>
            </a:r>
            <a:r>
              <a:rPr lang="en-US" baseline="-25000" dirty="0" smtClean="0"/>
              <a:t>k-1</a:t>
            </a:r>
            <a:r>
              <a:rPr lang="en-US" dirty="0" smtClean="0"/>
              <a:t>,v</a:t>
            </a:r>
            <a:r>
              <a:rPr lang="en-US" baseline="-25000" dirty="0" smtClean="0"/>
              <a:t>k</a:t>
            </a:r>
            <a:r>
              <a:rPr lang="en-US" dirty="0" smtClean="0"/>
              <a:t>). </a:t>
            </a:r>
            <a:r>
              <a:rPr lang="en-US" dirty="0"/>
              <a:t>then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err="1" smtClean="0"/>
              <a:t>.d</a:t>
            </a:r>
            <a:r>
              <a:rPr lang="en-US" dirty="0" smtClean="0"/>
              <a:t> = </a:t>
            </a:r>
            <a:r>
              <a:rPr lang="el-GR" dirty="0" smtClean="0"/>
              <a:t>δ</a:t>
            </a:r>
            <a:r>
              <a:rPr lang="en-US" dirty="0" smtClean="0"/>
              <a:t>(s,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).  This </a:t>
            </a:r>
            <a:r>
              <a:rPr lang="en-US" dirty="0"/>
              <a:t>property holds </a:t>
            </a:r>
            <a:r>
              <a:rPr lang="en-US" b="1" dirty="0"/>
              <a:t>regardless</a:t>
            </a:r>
            <a:r>
              <a:rPr lang="en-US" dirty="0"/>
              <a:t> of any other relaxation steps that occur, even </a:t>
            </a:r>
            <a:r>
              <a:rPr lang="en-US" dirty="0" smtClean="0"/>
              <a:t>if they </a:t>
            </a:r>
            <a:r>
              <a:rPr lang="en-US" dirty="0"/>
              <a:t>are intermixed with relaxations of the edges of p</a:t>
            </a:r>
            <a:r>
              <a:rPr lang="en-US" dirty="0" smtClean="0"/>
              <a:t>.</a:t>
            </a:r>
          </a:p>
          <a:p>
            <a:r>
              <a:rPr lang="en-US" dirty="0"/>
              <a:t>Predecessor-subgraph </a:t>
            </a:r>
            <a:r>
              <a:rPr lang="en-US" dirty="0" smtClean="0"/>
              <a:t>property</a:t>
            </a:r>
          </a:p>
          <a:p>
            <a:pPr lvl="1"/>
            <a:r>
              <a:rPr lang="en-US" dirty="0" smtClean="0"/>
              <a:t>Once </a:t>
            </a:r>
            <a:r>
              <a:rPr lang="en-US" dirty="0" err="1" smtClean="0"/>
              <a:t>v.d</a:t>
            </a:r>
            <a:r>
              <a:rPr lang="en-US" dirty="0" smtClean="0"/>
              <a:t> = </a:t>
            </a:r>
            <a:r>
              <a:rPr lang="el-GR" dirty="0" smtClean="0"/>
              <a:t>δ</a:t>
            </a:r>
            <a:r>
              <a:rPr lang="en-US" dirty="0" smtClean="0"/>
              <a:t>(</a:t>
            </a:r>
            <a:r>
              <a:rPr lang="en-US" dirty="0" err="1" smtClean="0"/>
              <a:t>s,v</a:t>
            </a:r>
            <a:r>
              <a:rPr lang="en-US" dirty="0" smtClean="0"/>
              <a:t>) </a:t>
            </a:r>
            <a:r>
              <a:rPr lang="en-US" dirty="0"/>
              <a:t>for all </a:t>
            </a:r>
            <a:r>
              <a:rPr lang="en-US" dirty="0" err="1" smtClean="0"/>
              <a:t>v</a:t>
            </a:r>
            <a:r>
              <a:rPr lang="en-US" dirty="0" err="1" smtClean="0">
                <a:latin typeface="Cambria Math"/>
                <a:ea typeface="Cambria Math"/>
              </a:rPr>
              <a:t>∈</a:t>
            </a:r>
            <a:r>
              <a:rPr lang="en-US" dirty="0" err="1" smtClean="0"/>
              <a:t>V</a:t>
            </a:r>
            <a:r>
              <a:rPr lang="en-US" dirty="0" smtClean="0"/>
              <a:t>, </a:t>
            </a:r>
            <a:r>
              <a:rPr lang="en-US" dirty="0"/>
              <a:t>the predecessor subgraph is a </a:t>
            </a:r>
            <a:r>
              <a:rPr lang="en-US" dirty="0" smtClean="0"/>
              <a:t>shortest-paths tree </a:t>
            </a:r>
            <a:r>
              <a:rPr lang="en-US" dirty="0"/>
              <a:t>rooted at s.</a:t>
            </a:r>
          </a:p>
        </p:txBody>
      </p:sp>
    </p:spTree>
    <p:extLst>
      <p:ext uri="{BB962C8B-B14F-4D97-AF65-F5344CB8AC3E}">
        <p14:creationId xmlns:p14="http://schemas.microsoft.com/office/powerpoint/2010/main" val="2442263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3" t="52658" r="60686" b="24052"/>
          <a:stretch/>
        </p:blipFill>
        <p:spPr bwMode="auto">
          <a:xfrm>
            <a:off x="3733800" y="1962150"/>
            <a:ext cx="2283202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1276350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result of relaxing the following edges?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51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Dijkstra's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b="1" dirty="0"/>
              <a:t>negative-weight</a:t>
            </a:r>
            <a:r>
              <a:rPr lang="en-US" dirty="0"/>
              <a:t> edges.</a:t>
            </a:r>
          </a:p>
          <a:p>
            <a:r>
              <a:rPr lang="en-US" dirty="0"/>
              <a:t>Essentially a weighted version of breadth-first search.</a:t>
            </a:r>
          </a:p>
          <a:p>
            <a:r>
              <a:rPr lang="en-US" dirty="0"/>
              <a:t>Instead of a FIFO queue, uses a priority queue.</a:t>
            </a:r>
          </a:p>
          <a:p>
            <a:r>
              <a:rPr lang="en-US" dirty="0"/>
              <a:t>Keys are shortest-path weights </a:t>
            </a:r>
            <a:r>
              <a:rPr lang="en-US" dirty="0" smtClean="0"/>
              <a:t>(</a:t>
            </a:r>
            <a:r>
              <a:rPr lang="en-US" dirty="0" err="1" smtClean="0"/>
              <a:t>v.d</a:t>
            </a:r>
            <a:r>
              <a:rPr lang="en-US" dirty="0"/>
              <a:t>).</a:t>
            </a:r>
          </a:p>
          <a:p>
            <a:r>
              <a:rPr lang="en-US" dirty="0"/>
              <a:t>Have two sets of vertices:</a:t>
            </a:r>
          </a:p>
          <a:p>
            <a:pPr lvl="1"/>
            <a:r>
              <a:rPr lang="en-US" dirty="0" smtClean="0"/>
              <a:t>S = vertices </a:t>
            </a:r>
            <a:r>
              <a:rPr lang="en-US" dirty="0"/>
              <a:t>whose final shortest-path weights are </a:t>
            </a:r>
            <a:r>
              <a:rPr lang="en-US" dirty="0" smtClean="0"/>
              <a:t>determined</a:t>
            </a:r>
            <a:endParaRPr lang="en-US" dirty="0"/>
          </a:p>
          <a:p>
            <a:pPr lvl="1"/>
            <a:r>
              <a:rPr lang="en-US" dirty="0"/>
              <a:t>Q </a:t>
            </a:r>
            <a:r>
              <a:rPr lang="en-US" dirty="0" smtClean="0"/>
              <a:t>= </a:t>
            </a:r>
            <a:r>
              <a:rPr lang="en-US" dirty="0"/>
              <a:t>priority queue </a:t>
            </a:r>
            <a:r>
              <a:rPr lang="en-US" dirty="0" smtClean="0"/>
              <a:t>= V-S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0647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Dijkstra's Algorithm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5" t="38909" r="29010" b="16829"/>
          <a:stretch/>
        </p:blipFill>
        <p:spPr bwMode="auto">
          <a:xfrm>
            <a:off x="1524000" y="1504950"/>
            <a:ext cx="4572377" cy="2965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2794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Dijkstra's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Looks a lot like Prim’s algorithm, but computing </a:t>
            </a:r>
            <a:r>
              <a:rPr lang="en-US" dirty="0" err="1" smtClean="0"/>
              <a:t>v.d</a:t>
            </a:r>
            <a:r>
              <a:rPr lang="en-US" dirty="0"/>
              <a:t>, and using </a:t>
            </a:r>
            <a:r>
              <a:rPr lang="en-US" dirty="0" smtClean="0"/>
              <a:t>shortest-path weights </a:t>
            </a:r>
            <a:r>
              <a:rPr lang="en-US" dirty="0"/>
              <a:t>as keys.</a:t>
            </a:r>
          </a:p>
          <a:p>
            <a:r>
              <a:rPr lang="en-US" dirty="0"/>
              <a:t>Dijkstra’s algorithm can be viewed as greedy, since it always chooses the “lightest</a:t>
            </a:r>
            <a:r>
              <a:rPr lang="en-US" dirty="0" smtClean="0"/>
              <a:t>” (“</a:t>
            </a:r>
            <a:r>
              <a:rPr lang="en-US" dirty="0"/>
              <a:t>closest</a:t>
            </a:r>
            <a:r>
              <a:rPr lang="en-US" dirty="0" smtClean="0"/>
              <a:t>”) </a:t>
            </a:r>
            <a:r>
              <a:rPr lang="en-US" dirty="0"/>
              <a:t>vertex in </a:t>
            </a:r>
            <a:r>
              <a:rPr lang="en-US" dirty="0" smtClean="0"/>
              <a:t>V-S </a:t>
            </a:r>
            <a:r>
              <a:rPr lang="en-US" dirty="0"/>
              <a:t>to add to S.</a:t>
            </a:r>
          </a:p>
        </p:txBody>
      </p:sp>
    </p:spTree>
    <p:extLst>
      <p:ext uri="{BB962C8B-B14F-4D97-AF65-F5344CB8AC3E}">
        <p14:creationId xmlns:p14="http://schemas.microsoft.com/office/powerpoint/2010/main" val="416551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Input</a:t>
            </a:r>
            <a:r>
              <a:rPr lang="en-US" dirty="0" smtClean="0"/>
              <a:t>: Directed </a:t>
            </a:r>
            <a:r>
              <a:rPr lang="en-US" dirty="0"/>
              <a:t>graph </a:t>
            </a:r>
            <a:r>
              <a:rPr lang="en-US" dirty="0" smtClean="0"/>
              <a:t>with edge weights</a:t>
            </a:r>
          </a:p>
          <a:p>
            <a:r>
              <a:rPr lang="en-US" b="1" dirty="0" smtClean="0"/>
              <a:t>Weight </a:t>
            </a:r>
            <a:r>
              <a:rPr lang="en-US" b="1" dirty="0"/>
              <a:t>of path </a:t>
            </a:r>
            <a:r>
              <a:rPr lang="en-US" b="1" dirty="0" smtClean="0"/>
              <a:t>p </a:t>
            </a:r>
            <a:r>
              <a:rPr lang="en-US" dirty="0" smtClean="0"/>
              <a:t>= sum </a:t>
            </a:r>
            <a:r>
              <a:rPr lang="en-US" dirty="0"/>
              <a:t>of edge weights on path </a:t>
            </a:r>
            <a:r>
              <a:rPr lang="en-US" dirty="0" smtClean="0"/>
              <a:t>p</a:t>
            </a:r>
          </a:p>
          <a:p>
            <a:r>
              <a:rPr lang="en-US" dirty="0" smtClean="0"/>
              <a:t>Shortest-path weight = </a:t>
            </a:r>
            <a:r>
              <a:rPr lang="el-GR" dirty="0" smtClean="0"/>
              <a:t>δ</a:t>
            </a:r>
            <a:r>
              <a:rPr lang="en-US" dirty="0" smtClean="0"/>
              <a:t>(</a:t>
            </a:r>
            <a:r>
              <a:rPr lang="en-US" dirty="0" err="1" smtClean="0"/>
              <a:t>u,v</a:t>
            </a:r>
            <a:r>
              <a:rPr lang="en-US" dirty="0" smtClean="0"/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3" t="68156" r="18123" b="13045"/>
          <a:stretch/>
        </p:blipFill>
        <p:spPr bwMode="auto">
          <a:xfrm>
            <a:off x="537145" y="2571750"/>
            <a:ext cx="8396203" cy="195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2713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Dijkstra's Algorithm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446865"/>
              </p:ext>
            </p:extLst>
          </p:nvPr>
        </p:nvGraphicFramePr>
        <p:xfrm>
          <a:off x="457200" y="1200150"/>
          <a:ext cx="457200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914400"/>
                <a:gridCol w="914400"/>
                <a:gridCol w="914400"/>
                <a:gridCol w="914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s.d</a:t>
                      </a:r>
                      <a:r>
                        <a:rPr lang="en-US" dirty="0" smtClean="0"/>
                        <a:t>=0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s.</a:t>
                      </a:r>
                      <a:r>
                        <a:rPr lang="el-GR" dirty="0" smtClean="0"/>
                        <a:t>π</a:t>
                      </a:r>
                      <a:r>
                        <a:rPr lang="en-US" dirty="0" smtClean="0"/>
                        <a:t>=nil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x.d</a:t>
                      </a:r>
                      <a:r>
                        <a:rPr lang="en-US" dirty="0" smtClean="0"/>
                        <a:t>=</a:t>
                      </a:r>
                      <a:r>
                        <a:rPr lang="en-US" dirty="0" smtClean="0">
                          <a:latin typeface="Cambria Math"/>
                          <a:ea typeface="Cambria Math"/>
                        </a:rPr>
                        <a:t>∞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x.</a:t>
                      </a:r>
                      <a:r>
                        <a:rPr lang="el-GR" dirty="0" smtClean="0"/>
                        <a:t>π</a:t>
                      </a:r>
                      <a:r>
                        <a:rPr lang="en-US" dirty="0" smtClean="0"/>
                        <a:t>=nil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y.d</a:t>
                      </a:r>
                      <a:r>
                        <a:rPr lang="en-US" dirty="0" smtClean="0"/>
                        <a:t>=</a:t>
                      </a:r>
                      <a:r>
                        <a:rPr lang="en-US" dirty="0" smtClean="0">
                          <a:latin typeface="Cambria Math"/>
                          <a:ea typeface="Cambria Math"/>
                        </a:rPr>
                        <a:t>∞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y.</a:t>
                      </a:r>
                      <a:r>
                        <a:rPr lang="el-GR" dirty="0" smtClean="0"/>
                        <a:t>π</a:t>
                      </a:r>
                      <a:r>
                        <a:rPr lang="en-US" dirty="0" smtClean="0"/>
                        <a:t>=nil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z.d</a:t>
                      </a:r>
                      <a:r>
                        <a:rPr lang="en-US" dirty="0" smtClean="0"/>
                        <a:t>=</a:t>
                      </a:r>
                      <a:r>
                        <a:rPr lang="en-US" dirty="0" smtClean="0">
                          <a:latin typeface="Cambria Math"/>
                          <a:ea typeface="Cambria Math"/>
                        </a:rPr>
                        <a:t>∞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z.</a:t>
                      </a:r>
                      <a:r>
                        <a:rPr lang="el-GR" dirty="0" smtClean="0"/>
                        <a:t>π</a:t>
                      </a:r>
                      <a:r>
                        <a:rPr lang="en-US" dirty="0" smtClean="0"/>
                        <a:t>=nil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s.d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=0</a:t>
                      </a:r>
                      <a:br>
                        <a:rPr lang="en-US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s.</a:t>
                      </a:r>
                      <a:r>
                        <a:rPr lang="el-GR" dirty="0" smtClean="0">
                          <a:solidFill>
                            <a:srgbClr val="FF0000"/>
                          </a:solidFill>
                        </a:rPr>
                        <a:t>π=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x.d</a:t>
                      </a:r>
                      <a:r>
                        <a:rPr lang="en-US" dirty="0" smtClean="0"/>
                        <a:t>=10</a:t>
                      </a:r>
                      <a:endParaRPr lang="en-US" dirty="0" smtClean="0">
                        <a:latin typeface="Cambria Math"/>
                        <a:ea typeface="Cambria Math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x.</a:t>
                      </a:r>
                      <a:r>
                        <a:rPr lang="el-GR" dirty="0" smtClean="0"/>
                        <a:t>π</a:t>
                      </a:r>
                      <a:r>
                        <a:rPr lang="en-US" dirty="0" smtClean="0"/>
                        <a:t>=s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y.d</a:t>
                      </a:r>
                      <a:r>
                        <a:rPr lang="en-US" dirty="0" smtClean="0"/>
                        <a:t>=5</a:t>
                      </a:r>
                      <a:endParaRPr lang="en-US" dirty="0" smtClean="0">
                        <a:latin typeface="Cambria Math"/>
                        <a:ea typeface="Cambria Math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y.</a:t>
                      </a:r>
                      <a:r>
                        <a:rPr lang="el-GR" dirty="0" smtClean="0"/>
                        <a:t>π</a:t>
                      </a:r>
                      <a:r>
                        <a:rPr lang="en-US" dirty="0" smtClean="0"/>
                        <a:t>=s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z.d</a:t>
                      </a:r>
                      <a:r>
                        <a:rPr lang="en-US" dirty="0" smtClean="0"/>
                        <a:t>=</a:t>
                      </a:r>
                      <a:r>
                        <a:rPr lang="en-US" dirty="0" smtClean="0">
                          <a:latin typeface="Cambria Math"/>
                          <a:ea typeface="Cambria Math"/>
                        </a:rPr>
                        <a:t>∞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z.</a:t>
                      </a:r>
                      <a:r>
                        <a:rPr lang="el-GR" dirty="0" smtClean="0"/>
                        <a:t>π</a:t>
                      </a:r>
                      <a:r>
                        <a:rPr lang="en-US" dirty="0" smtClean="0"/>
                        <a:t>=nil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s.d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=0</a:t>
                      </a:r>
                      <a:br>
                        <a:rPr lang="en-US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s.</a:t>
                      </a:r>
                      <a:r>
                        <a:rPr lang="el-GR" dirty="0" smtClean="0">
                          <a:solidFill>
                            <a:srgbClr val="FF0000"/>
                          </a:solidFill>
                        </a:rPr>
                        <a:t>π=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x.d</a:t>
                      </a:r>
                      <a:r>
                        <a:rPr lang="en-US" dirty="0" smtClean="0"/>
                        <a:t>=9</a:t>
                      </a:r>
                      <a:endParaRPr lang="en-US" dirty="0" smtClean="0">
                        <a:latin typeface="Cambria Math"/>
                        <a:ea typeface="Cambria Math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x.</a:t>
                      </a:r>
                      <a:r>
                        <a:rPr lang="el-GR" dirty="0" smtClean="0"/>
                        <a:t>π</a:t>
                      </a:r>
                      <a:r>
                        <a:rPr lang="en-US" dirty="0" smtClean="0"/>
                        <a:t>=y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y.d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=5</a:t>
                      </a:r>
                      <a:endParaRPr lang="en-US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y.</a:t>
                      </a:r>
                      <a:r>
                        <a:rPr lang="el-GR" dirty="0" smtClean="0">
                          <a:solidFill>
                            <a:srgbClr val="FF0000"/>
                          </a:solidFill>
                        </a:rPr>
                        <a:t>π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=s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z.d</a:t>
                      </a:r>
                      <a:r>
                        <a:rPr lang="en-US" dirty="0" smtClean="0"/>
                        <a:t>=</a:t>
                      </a:r>
                      <a:r>
                        <a:rPr lang="en-US" dirty="0" smtClean="0">
                          <a:latin typeface="Cambria Math"/>
                          <a:ea typeface="Cambria Math"/>
                        </a:rPr>
                        <a:t>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z.</a:t>
                      </a:r>
                      <a:r>
                        <a:rPr lang="el-GR" dirty="0" smtClean="0"/>
                        <a:t>π</a:t>
                      </a:r>
                      <a:r>
                        <a:rPr lang="en-US" dirty="0" smtClean="0"/>
                        <a:t>=y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s.d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=0</a:t>
                      </a:r>
                      <a:br>
                        <a:rPr lang="en-US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s.</a:t>
                      </a:r>
                      <a:r>
                        <a:rPr lang="el-GR" dirty="0" smtClean="0">
                          <a:solidFill>
                            <a:srgbClr val="FF0000"/>
                          </a:solidFill>
                        </a:rPr>
                        <a:t>π=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x.d</a:t>
                      </a:r>
                      <a:r>
                        <a:rPr lang="en-US" dirty="0" smtClean="0"/>
                        <a:t>=9</a:t>
                      </a:r>
                      <a:endParaRPr lang="en-US" dirty="0" smtClean="0">
                        <a:latin typeface="Cambria Math"/>
                        <a:ea typeface="Cambria Math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x.</a:t>
                      </a:r>
                      <a:r>
                        <a:rPr lang="el-GR" dirty="0" smtClean="0"/>
                        <a:t>π</a:t>
                      </a:r>
                      <a:r>
                        <a:rPr lang="en-US" dirty="0" smtClean="0"/>
                        <a:t>=y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y.d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=5</a:t>
                      </a:r>
                      <a:endParaRPr lang="en-US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y.</a:t>
                      </a:r>
                      <a:r>
                        <a:rPr lang="el-GR" dirty="0" smtClean="0">
                          <a:solidFill>
                            <a:srgbClr val="FF0000"/>
                          </a:solidFill>
                        </a:rPr>
                        <a:t>π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=s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z.d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=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a:t>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z.</a:t>
                      </a:r>
                      <a:r>
                        <a:rPr lang="el-GR" dirty="0" smtClean="0">
                          <a:solidFill>
                            <a:srgbClr val="FF0000"/>
                          </a:solidFill>
                        </a:rPr>
                        <a:t>π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=y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s.d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=0</a:t>
                      </a:r>
                      <a:br>
                        <a:rPr lang="en-US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s.</a:t>
                      </a:r>
                      <a:r>
                        <a:rPr lang="el-GR" dirty="0" smtClean="0">
                          <a:solidFill>
                            <a:srgbClr val="FF0000"/>
                          </a:solidFill>
                        </a:rPr>
                        <a:t>π=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x.d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=8</a:t>
                      </a:r>
                      <a:endParaRPr lang="en-US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x.</a:t>
                      </a:r>
                      <a:r>
                        <a:rPr lang="el-GR" dirty="0" smtClean="0">
                          <a:solidFill>
                            <a:srgbClr val="FF0000"/>
                          </a:solidFill>
                        </a:rPr>
                        <a:t>π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=z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y.d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=5</a:t>
                      </a:r>
                      <a:endParaRPr lang="en-US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y.</a:t>
                      </a:r>
                      <a:r>
                        <a:rPr lang="el-GR" dirty="0" smtClean="0">
                          <a:solidFill>
                            <a:srgbClr val="FF0000"/>
                          </a:solidFill>
                        </a:rPr>
                        <a:t>π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=s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z.d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=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a:t>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z.</a:t>
                      </a:r>
                      <a:r>
                        <a:rPr lang="el-GR" dirty="0" smtClean="0">
                          <a:solidFill>
                            <a:srgbClr val="FF0000"/>
                          </a:solidFill>
                        </a:rPr>
                        <a:t>π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=y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5" t="41919" r="25820" b="23198"/>
          <a:stretch/>
        </p:blipFill>
        <p:spPr bwMode="auto">
          <a:xfrm>
            <a:off x="5029200" y="1581150"/>
            <a:ext cx="3765177" cy="266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1334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Dijkstra's Algorithm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24974" r="20010" b="17443"/>
          <a:stretch/>
        </p:blipFill>
        <p:spPr bwMode="auto">
          <a:xfrm>
            <a:off x="685800" y="1123950"/>
            <a:ext cx="7467600" cy="374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91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Complexity of Dijkstra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complexity depends on how it is implemented</a:t>
            </a:r>
          </a:p>
          <a:p>
            <a:r>
              <a:rPr lang="en-US" dirty="0" smtClean="0"/>
              <a:t>Matrix:</a:t>
            </a:r>
          </a:p>
          <a:p>
            <a:pPr lvl="1"/>
            <a:r>
              <a:rPr lang="en-US" dirty="0" smtClean="0"/>
              <a:t>Each EXTRACT-MIN takes O(V) time to look through the array</a:t>
            </a:r>
          </a:p>
          <a:p>
            <a:pPr lvl="1"/>
            <a:r>
              <a:rPr lang="en-US" dirty="0" smtClean="0"/>
              <a:t>There are V EXTRACT-MIN instructions for O(V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Priority Queue</a:t>
            </a:r>
          </a:p>
          <a:p>
            <a:pPr lvl="1"/>
            <a:r>
              <a:rPr lang="en-US" dirty="0"/>
              <a:t>The algorithm is only 1 line different from Prim</a:t>
            </a:r>
          </a:p>
          <a:p>
            <a:pPr lvl="1"/>
            <a:r>
              <a:rPr lang="en-US" dirty="0" smtClean="0"/>
              <a:t>O(E </a:t>
            </a:r>
            <a:r>
              <a:rPr lang="en-US" dirty="0" err="1" smtClean="0"/>
              <a:t>lg</a:t>
            </a:r>
            <a:r>
              <a:rPr lang="en-US" dirty="0" smtClean="0"/>
              <a:t> V)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55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Suppose we change </a:t>
            </a:r>
            <a:r>
              <a:rPr lang="en-US" dirty="0" smtClean="0"/>
              <a:t>Dijkstra’s </a:t>
            </a:r>
            <a:r>
              <a:rPr lang="en-US" dirty="0"/>
              <a:t>algorithm </a:t>
            </a:r>
            <a:r>
              <a:rPr lang="en-US" dirty="0" smtClean="0"/>
              <a:t>such that the last vertex is not removed from the priority queue, and the while </a:t>
            </a:r>
            <a:r>
              <a:rPr lang="en-US" dirty="0"/>
              <a:t>loop to </a:t>
            </a:r>
            <a:r>
              <a:rPr lang="en-US" dirty="0" smtClean="0"/>
              <a:t>executes |V|-1 </a:t>
            </a:r>
            <a:r>
              <a:rPr lang="en-US" dirty="0"/>
              <a:t>times instead of </a:t>
            </a:r>
            <a:r>
              <a:rPr lang="en-US" dirty="0" smtClean="0"/>
              <a:t>|V| </a:t>
            </a:r>
            <a:r>
              <a:rPr lang="en-US" dirty="0"/>
              <a:t>times. </a:t>
            </a:r>
            <a:r>
              <a:rPr lang="en-US" dirty="0" smtClean="0"/>
              <a:t>Is this </a:t>
            </a:r>
            <a:r>
              <a:rPr lang="en-US" dirty="0"/>
              <a:t>proposed algorithm correct</a:t>
            </a:r>
            <a:r>
              <a:rPr lang="en-US" dirty="0" smtClean="0"/>
              <a:t>?</a:t>
            </a:r>
          </a:p>
          <a:p>
            <a:r>
              <a:rPr lang="en-US" dirty="0"/>
              <a:t>To implement Dijkstra’s shortest path algorithm on unweighted graphs so that it runs in linear time, </a:t>
            </a:r>
            <a:r>
              <a:rPr lang="en-US" dirty="0" smtClean="0"/>
              <a:t>what data </a:t>
            </a:r>
            <a:r>
              <a:rPr lang="en-US" dirty="0"/>
              <a:t>structure </a:t>
            </a:r>
            <a:r>
              <a:rPr lang="en-US" dirty="0" smtClean="0"/>
              <a:t>can be used?</a:t>
            </a:r>
          </a:p>
          <a:p>
            <a:r>
              <a:rPr lang="en-US" dirty="0"/>
              <a:t>In a weighted graph, assume that the shortest path from a source </a:t>
            </a:r>
            <a:r>
              <a:rPr lang="en-US" dirty="0" smtClean="0"/>
              <a:t>s </a:t>
            </a:r>
            <a:r>
              <a:rPr lang="en-US" dirty="0"/>
              <a:t>to a destination </a:t>
            </a:r>
            <a:r>
              <a:rPr lang="en-US" dirty="0" smtClean="0"/>
              <a:t>t </a:t>
            </a:r>
            <a:r>
              <a:rPr lang="en-US" dirty="0"/>
              <a:t>is correctly calculated using </a:t>
            </a:r>
            <a:r>
              <a:rPr lang="en-US" dirty="0" smtClean="0"/>
              <a:t>Dijkstra's </a:t>
            </a:r>
            <a:r>
              <a:rPr lang="en-US" dirty="0"/>
              <a:t>algorithm. Is the following statement true? If we increase weight of every edge by 1, the shortest path always remains </a:t>
            </a:r>
            <a:r>
              <a:rPr lang="en-US" dirty="0" smtClean="0"/>
              <a:t>the same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3224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a graph, suppose we have calculated shortest path from a source to all other vertices. If we modify the graph such that </a:t>
            </a:r>
            <a:r>
              <a:rPr lang="en-US" dirty="0" smtClean="0"/>
              <a:t>the weights </a:t>
            </a:r>
            <a:r>
              <a:rPr lang="en-US" dirty="0"/>
              <a:t>of all edges </a:t>
            </a:r>
            <a:r>
              <a:rPr lang="en-US" dirty="0" smtClean="0"/>
              <a:t>are doubled, does </a:t>
            </a:r>
            <a:r>
              <a:rPr lang="en-US" dirty="0"/>
              <a:t>the shortest path </a:t>
            </a:r>
            <a:r>
              <a:rPr lang="en-US" dirty="0" smtClean="0"/>
              <a:t>remain the same?</a:t>
            </a:r>
          </a:p>
          <a:p>
            <a:r>
              <a:rPr lang="en-US" dirty="0"/>
              <a:t>Given a weighted graph where weights of all edges are unique (no two </a:t>
            </a:r>
            <a:r>
              <a:rPr lang="en-US" dirty="0" smtClean="0"/>
              <a:t>edges </a:t>
            </a:r>
            <a:r>
              <a:rPr lang="en-US" dirty="0"/>
              <a:t>have same weights), </a:t>
            </a:r>
            <a:r>
              <a:rPr lang="en-US" dirty="0" smtClean="0"/>
              <a:t>is there always </a:t>
            </a:r>
            <a:r>
              <a:rPr lang="en-US" dirty="0"/>
              <a:t>a unique shortest path from a source to destination in such a </a:t>
            </a:r>
            <a:r>
              <a:rPr lang="en-US" dirty="0" smtClean="0"/>
              <a:t>graph?</a:t>
            </a:r>
          </a:p>
          <a:p>
            <a:r>
              <a:rPr lang="en-US" dirty="0" smtClean="0"/>
              <a:t>Each </a:t>
            </a:r>
            <a:r>
              <a:rPr lang="en-US" dirty="0"/>
              <a:t>edge in a connected, unweighted graph G is colored either red or blue. </a:t>
            </a:r>
            <a:r>
              <a:rPr lang="en-US" dirty="0" smtClean="0"/>
              <a:t>Present an </a:t>
            </a:r>
            <a:r>
              <a:rPr lang="en-US" dirty="0"/>
              <a:t>algorithm to compute a path between s and t that traverses the fewest number </a:t>
            </a:r>
            <a:r>
              <a:rPr lang="en-US" dirty="0" smtClean="0"/>
              <a:t>of red </a:t>
            </a:r>
            <a:r>
              <a:rPr lang="en-US" dirty="0"/>
              <a:t>edges. Analyze its running time.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941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Bellman-Ford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negative-weight edges.</a:t>
            </a:r>
          </a:p>
          <a:p>
            <a:r>
              <a:rPr lang="en-US" dirty="0"/>
              <a:t>Computes </a:t>
            </a:r>
            <a:r>
              <a:rPr lang="en-US" dirty="0" err="1" smtClean="0"/>
              <a:t>v.d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l-GR" dirty="0" smtClean="0"/>
              <a:t>π</a:t>
            </a:r>
            <a:r>
              <a:rPr lang="en-US" dirty="0" smtClean="0"/>
              <a:t>.d </a:t>
            </a:r>
            <a:r>
              <a:rPr lang="en-US" dirty="0"/>
              <a:t>for all </a:t>
            </a:r>
            <a:r>
              <a:rPr lang="en-US" dirty="0" smtClean="0"/>
              <a:t>v </a:t>
            </a:r>
            <a:r>
              <a:rPr lang="en-US" dirty="0" smtClean="0">
                <a:latin typeface="Cambria Math"/>
                <a:ea typeface="Cambria Math"/>
              </a:rPr>
              <a:t>∈</a:t>
            </a:r>
            <a:r>
              <a:rPr lang="en-US" dirty="0" smtClean="0"/>
              <a:t> V.</a:t>
            </a:r>
            <a:endParaRPr lang="en-US" dirty="0"/>
          </a:p>
          <a:p>
            <a:r>
              <a:rPr lang="en-US" dirty="0"/>
              <a:t>Returns TRUE if no negative-weight cycles reachable from s, FALSE otherwise.</a:t>
            </a:r>
          </a:p>
        </p:txBody>
      </p:sp>
    </p:spTree>
    <p:extLst>
      <p:ext uri="{BB962C8B-B14F-4D97-AF65-F5344CB8AC3E}">
        <p14:creationId xmlns:p14="http://schemas.microsoft.com/office/powerpoint/2010/main" val="3403091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Bellman-Ford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Relies on the </a:t>
            </a:r>
            <a:r>
              <a:rPr lang="en-US" b="1" dirty="0" smtClean="0"/>
              <a:t>Path Relaxation Property</a:t>
            </a:r>
          </a:p>
          <a:p>
            <a:r>
              <a:rPr lang="en-US" dirty="0" smtClean="0"/>
              <a:t>Relaxes each edge |V|-1 times (why?)</a:t>
            </a:r>
          </a:p>
          <a:p>
            <a:r>
              <a:rPr lang="en-US" dirty="0" smtClean="0"/>
              <a:t>Relaxes each edge 1 more time to detect negative-weight cycles.  Returns true if none.</a:t>
            </a:r>
          </a:p>
          <a:p>
            <a:r>
              <a:rPr lang="en-US" dirty="0" smtClean="0"/>
              <a:t>Time Complexity:</a:t>
            </a:r>
            <a:br>
              <a:rPr lang="en-US" dirty="0" smtClean="0"/>
            </a:br>
            <a:r>
              <a:rPr lang="en-US" dirty="0" smtClean="0"/>
              <a:t>nested for loop</a:t>
            </a:r>
            <a:br>
              <a:rPr lang="en-US" dirty="0" smtClean="0"/>
            </a:br>
            <a:r>
              <a:rPr lang="en-US" dirty="0" smtClean="0"/>
              <a:t>outer loop = |v|-1</a:t>
            </a:r>
            <a:br>
              <a:rPr lang="en-US" dirty="0" smtClean="0"/>
            </a:br>
            <a:r>
              <a:rPr lang="en-US" dirty="0" smtClean="0"/>
              <a:t>inner loop = E</a:t>
            </a:r>
            <a:br>
              <a:rPr lang="en-US" dirty="0" smtClean="0"/>
            </a:br>
            <a:r>
              <a:rPr lang="en-US" dirty="0" smtClean="0"/>
              <a:t>Total = Θ(VE)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t="22529" r="23503" b="11232"/>
          <a:stretch/>
        </p:blipFill>
        <p:spPr bwMode="auto">
          <a:xfrm>
            <a:off x="5105400" y="2647950"/>
            <a:ext cx="3581400" cy="2367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158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Bellman-Ford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6" t="20606" r="27105" b="24052"/>
          <a:stretch/>
        </p:blipFill>
        <p:spPr bwMode="auto">
          <a:xfrm>
            <a:off x="3733800" y="1200150"/>
            <a:ext cx="4038600" cy="33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023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Bellman-Ford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0" t="22316" r="17416" b="12727"/>
          <a:stretch/>
        </p:blipFill>
        <p:spPr bwMode="auto">
          <a:xfrm>
            <a:off x="1600200" y="971550"/>
            <a:ext cx="6608741" cy="3748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62400" y="4400550"/>
            <a:ext cx="4959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Edges</a:t>
            </a:r>
            <a:r>
              <a:rPr lang="fr-FR" dirty="0" smtClean="0"/>
              <a:t> </a:t>
            </a:r>
            <a:r>
              <a:rPr lang="fr-FR" dirty="0" err="1" smtClean="0"/>
              <a:t>relaxed</a:t>
            </a:r>
            <a:r>
              <a:rPr lang="fr-FR" dirty="0" smtClean="0"/>
              <a:t> in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order</a:t>
            </a:r>
            <a:r>
              <a:rPr lang="fr-FR" dirty="0" smtClean="0"/>
              <a:t>:</a:t>
            </a:r>
          </a:p>
          <a:p>
            <a:r>
              <a:rPr lang="fr-FR" dirty="0" smtClean="0"/>
              <a:t>(</a:t>
            </a:r>
            <a:r>
              <a:rPr lang="fr-FR" dirty="0" err="1" smtClean="0"/>
              <a:t>t,x</a:t>
            </a:r>
            <a:r>
              <a:rPr lang="fr-FR" dirty="0" smtClean="0"/>
              <a:t>) (</a:t>
            </a:r>
            <a:r>
              <a:rPr lang="fr-FR" dirty="0" err="1" smtClean="0"/>
              <a:t>t,y</a:t>
            </a:r>
            <a:r>
              <a:rPr lang="fr-FR" dirty="0" smtClean="0"/>
              <a:t>) (</a:t>
            </a:r>
            <a:r>
              <a:rPr lang="fr-FR" dirty="0" err="1" smtClean="0"/>
              <a:t>t,z</a:t>
            </a:r>
            <a:r>
              <a:rPr lang="fr-FR" dirty="0" smtClean="0"/>
              <a:t>) (</a:t>
            </a:r>
            <a:r>
              <a:rPr lang="fr-FR" dirty="0" err="1" smtClean="0"/>
              <a:t>x,t</a:t>
            </a:r>
            <a:r>
              <a:rPr lang="fr-FR" dirty="0" smtClean="0"/>
              <a:t>) (</a:t>
            </a:r>
            <a:r>
              <a:rPr lang="fr-FR" dirty="0" err="1" smtClean="0"/>
              <a:t>y,x</a:t>
            </a:r>
            <a:r>
              <a:rPr lang="fr-FR" dirty="0" smtClean="0"/>
              <a:t>) (</a:t>
            </a:r>
            <a:r>
              <a:rPr lang="fr-FR" dirty="0" err="1" smtClean="0"/>
              <a:t>y,z</a:t>
            </a:r>
            <a:r>
              <a:rPr lang="fr-FR" dirty="0" smtClean="0"/>
              <a:t>) (</a:t>
            </a:r>
            <a:r>
              <a:rPr lang="fr-FR" dirty="0" err="1" smtClean="0"/>
              <a:t>z,x</a:t>
            </a:r>
            <a:r>
              <a:rPr lang="fr-FR" dirty="0" smtClean="0"/>
              <a:t>) (</a:t>
            </a:r>
            <a:r>
              <a:rPr lang="fr-FR" dirty="0" err="1" smtClean="0"/>
              <a:t>z,s</a:t>
            </a:r>
            <a:r>
              <a:rPr lang="fr-FR" dirty="0" smtClean="0"/>
              <a:t>) (</a:t>
            </a:r>
            <a:r>
              <a:rPr lang="fr-FR" dirty="0" err="1" smtClean="0"/>
              <a:t>s,t</a:t>
            </a:r>
            <a:r>
              <a:rPr lang="fr-FR" dirty="0" smtClean="0"/>
              <a:t>) (</a:t>
            </a:r>
            <a:r>
              <a:rPr lang="fr-FR" dirty="0" err="1" smtClean="0"/>
              <a:t>s,y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858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the time complexity of Bellman-Ford </a:t>
            </a:r>
            <a:r>
              <a:rPr lang="en-US" dirty="0" smtClean="0"/>
              <a:t>on </a:t>
            </a:r>
            <a:r>
              <a:rPr lang="en-US" dirty="0"/>
              <a:t>a </a:t>
            </a:r>
            <a:r>
              <a:rPr lang="en-US" dirty="0" smtClean="0"/>
              <a:t>complete </a:t>
            </a:r>
            <a:r>
              <a:rPr lang="en-US" dirty="0"/>
              <a:t>graph of n vertices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After the </a:t>
            </a:r>
            <a:r>
              <a:rPr lang="en-US" dirty="0" err="1" smtClean="0"/>
              <a:t>i</a:t>
            </a:r>
            <a:r>
              <a:rPr lang="en-US" baseline="30000" dirty="0" err="1" smtClean="0"/>
              <a:t>th</a:t>
            </a:r>
            <a:r>
              <a:rPr lang="en-US" dirty="0" smtClean="0"/>
              <a:t> relaxation of every edge, which paths have converged to the correct value where </a:t>
            </a:r>
            <a:r>
              <a:rPr lang="en-US" dirty="0" err="1" smtClean="0"/>
              <a:t>v.d</a:t>
            </a:r>
            <a:r>
              <a:rPr lang="en-US" dirty="0" smtClean="0"/>
              <a:t> = </a:t>
            </a:r>
            <a:r>
              <a:rPr lang="el-GR" dirty="0" smtClean="0"/>
              <a:t>δ</a:t>
            </a:r>
            <a:r>
              <a:rPr lang="en-US" dirty="0" smtClean="0"/>
              <a:t>(</a:t>
            </a:r>
            <a:r>
              <a:rPr lang="en-US" dirty="0" err="1" smtClean="0"/>
              <a:t>s,v</a:t>
            </a:r>
            <a:r>
              <a:rPr lang="en-US" dirty="0" smtClean="0"/>
              <a:t>)?</a:t>
            </a:r>
          </a:p>
          <a:p>
            <a:r>
              <a:rPr lang="en-US" dirty="0"/>
              <a:t>Given a graph G = (V, E) with positive edge weights, </a:t>
            </a:r>
            <a:r>
              <a:rPr lang="en-US" dirty="0" smtClean="0"/>
              <a:t>can the </a:t>
            </a:r>
            <a:r>
              <a:rPr lang="en-US" dirty="0"/>
              <a:t>Bellman-Ford </a:t>
            </a:r>
            <a:r>
              <a:rPr lang="en-US" dirty="0" smtClean="0"/>
              <a:t>algorithm and </a:t>
            </a:r>
            <a:r>
              <a:rPr lang="en-US" dirty="0"/>
              <a:t>Dijkstra’s </a:t>
            </a:r>
            <a:r>
              <a:rPr lang="en-US" dirty="0" smtClean="0"/>
              <a:t>algorithm produce </a:t>
            </a:r>
            <a:r>
              <a:rPr lang="en-US" dirty="0"/>
              <a:t>different shortest-path </a:t>
            </a:r>
            <a:r>
              <a:rPr lang="en-US" dirty="0" smtClean="0"/>
              <a:t>trees?  Will they always produce </a:t>
            </a:r>
            <a:r>
              <a:rPr lang="en-US" dirty="0"/>
              <a:t>the same shortest-path </a:t>
            </a:r>
            <a:r>
              <a:rPr lang="en-US" dirty="0" smtClean="0"/>
              <a:t>weights?</a:t>
            </a:r>
          </a:p>
          <a:p>
            <a:r>
              <a:rPr lang="en-US" dirty="0" smtClean="0"/>
              <a:t>What does it mean if </a:t>
            </a:r>
            <a:r>
              <a:rPr lang="en-US" dirty="0"/>
              <a:t>a sequence </a:t>
            </a:r>
            <a:r>
              <a:rPr lang="en-US" dirty="0" smtClean="0"/>
              <a:t>of relaxation </a:t>
            </a:r>
            <a:r>
              <a:rPr lang="en-US" dirty="0"/>
              <a:t>steps sets </a:t>
            </a:r>
            <a:r>
              <a:rPr lang="en-US" dirty="0" smtClean="0"/>
              <a:t>the source vertex s </a:t>
            </a:r>
            <a:r>
              <a:rPr lang="en-US" dirty="0"/>
              <a:t>to a non-NIL </a:t>
            </a:r>
            <a:r>
              <a:rPr lang="en-US" dirty="0" smtClean="0"/>
              <a:t>value?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0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paths from 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Shortest paths might not be unique</a:t>
            </a:r>
          </a:p>
          <a:p>
            <a:r>
              <a:rPr lang="en-US" dirty="0" smtClean="0"/>
              <a:t>Shortest paths form a tree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2" t="43628" r="4548" b="24505"/>
          <a:stretch/>
        </p:blipFill>
        <p:spPr bwMode="auto">
          <a:xfrm>
            <a:off x="457200" y="2190750"/>
            <a:ext cx="7937607" cy="243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722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that you want to get from vertex s to vertex t </a:t>
            </a:r>
            <a:r>
              <a:rPr lang="en-US" dirty="0" smtClean="0"/>
              <a:t>but you </a:t>
            </a:r>
            <a:r>
              <a:rPr lang="en-US" dirty="0"/>
              <a:t>would like to stop by vertex u if it is possible to do so without increasing the length of </a:t>
            </a:r>
            <a:r>
              <a:rPr lang="en-US" dirty="0" smtClean="0"/>
              <a:t>your path </a:t>
            </a:r>
            <a:r>
              <a:rPr lang="en-US" dirty="0"/>
              <a:t>by more than a factor of α</a:t>
            </a:r>
            <a:r>
              <a:rPr lang="en-US" dirty="0" smtClean="0"/>
              <a:t>. Describe </a:t>
            </a:r>
            <a:r>
              <a:rPr lang="en-US" dirty="0"/>
              <a:t>an efficient algorithm that would determine an optimal s-t path given your </a:t>
            </a:r>
            <a:r>
              <a:rPr lang="en-US" dirty="0" smtClean="0"/>
              <a:t>preference for </a:t>
            </a:r>
            <a:r>
              <a:rPr lang="en-US" dirty="0"/>
              <a:t>stopping at u along the way if doing so is not prohibitively costly. (It should either return </a:t>
            </a:r>
            <a:r>
              <a:rPr lang="en-US" dirty="0" smtClean="0"/>
              <a:t>the shortest </a:t>
            </a:r>
            <a:r>
              <a:rPr lang="en-US" dirty="0"/>
              <a:t>path from s to t or the shortest path from s to t containing u, depending on the situation.)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5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Single-source shortest paths in a </a:t>
            </a:r>
            <a:r>
              <a:rPr lang="en-US" dirty="0" smtClean="0"/>
              <a:t>dag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Dag = Directed Acyclic Graph</a:t>
            </a:r>
          </a:p>
          <a:p>
            <a:r>
              <a:rPr lang="en-US" dirty="0" smtClean="0"/>
              <a:t>We’re </a:t>
            </a:r>
            <a:r>
              <a:rPr lang="en-US" dirty="0"/>
              <a:t>guaranteed </a:t>
            </a:r>
            <a:r>
              <a:rPr lang="en-US" b="1" dirty="0"/>
              <a:t>no negative-weight </a:t>
            </a:r>
            <a:r>
              <a:rPr lang="en-US" b="1" dirty="0" smtClean="0"/>
              <a:t>cycles</a:t>
            </a:r>
          </a:p>
          <a:p>
            <a:r>
              <a:rPr lang="en-US" b="1" dirty="0" smtClean="0"/>
              <a:t>Negative-weight edges </a:t>
            </a:r>
            <a:r>
              <a:rPr lang="en-US" dirty="0" smtClean="0"/>
              <a:t>are ok</a:t>
            </a:r>
          </a:p>
          <a:p>
            <a:r>
              <a:rPr lang="en-US" dirty="0" smtClean="0"/>
              <a:t>Relax edges according to a topological sort of vertices</a:t>
            </a:r>
          </a:p>
          <a:p>
            <a:r>
              <a:rPr lang="en-US" dirty="0" smtClean="0"/>
              <a:t>By the </a:t>
            </a:r>
            <a:r>
              <a:rPr lang="en-US" b="1" dirty="0" smtClean="0"/>
              <a:t>Path Relaxation Property</a:t>
            </a:r>
            <a:r>
              <a:rPr lang="en-US" dirty="0" smtClean="0"/>
              <a:t>, relaxing in topological order guarantees edges are relaxed in path order.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055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Single-source shortest paths in a dag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5" t="59495" r="36990" b="17001"/>
          <a:stretch/>
        </p:blipFill>
        <p:spPr bwMode="auto">
          <a:xfrm>
            <a:off x="533400" y="1657350"/>
            <a:ext cx="6022510" cy="189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4475285"/>
            <a:ext cx="268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complexity </a:t>
            </a:r>
            <a:r>
              <a:rPr lang="el-GR" dirty="0" smtClean="0"/>
              <a:t>Θ</a:t>
            </a:r>
            <a:r>
              <a:rPr lang="en-US" dirty="0" smtClean="0"/>
              <a:t>(V+E)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771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Single-source shortest paths in a dag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2" t="41760" r="37185" b="32813"/>
          <a:stretch/>
        </p:blipFill>
        <p:spPr bwMode="auto">
          <a:xfrm>
            <a:off x="685800" y="1581150"/>
            <a:ext cx="5601175" cy="207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409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23" y="438150"/>
            <a:ext cx="2133600" cy="4229100"/>
          </a:xfrm>
        </p:spPr>
        <p:txBody>
          <a:bodyPr>
            <a:normAutofit/>
          </a:bodyPr>
          <a:lstStyle/>
          <a:p>
            <a:r>
              <a:rPr lang="en-US" dirty="0"/>
              <a:t>Single-source shortest paths in a dag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7" t="19111" r="22429" b="10377"/>
          <a:stretch/>
        </p:blipFill>
        <p:spPr bwMode="auto">
          <a:xfrm>
            <a:off x="2065214" y="12212"/>
            <a:ext cx="7086601" cy="509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8204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we change </a:t>
            </a:r>
            <a:r>
              <a:rPr lang="en-US" dirty="0" smtClean="0"/>
              <a:t>DAG-SHORTEST-PATHS </a:t>
            </a:r>
            <a:r>
              <a:rPr lang="en-US" dirty="0"/>
              <a:t>to </a:t>
            </a:r>
            <a:r>
              <a:rPr lang="en-US" dirty="0" smtClean="0"/>
              <a:t>process only </a:t>
            </a:r>
            <a:r>
              <a:rPr lang="en-US" dirty="0"/>
              <a:t>the first </a:t>
            </a:r>
            <a:r>
              <a:rPr lang="en-US" dirty="0" smtClean="0"/>
              <a:t>|V|-1 </a:t>
            </a:r>
            <a:r>
              <a:rPr lang="en-US" dirty="0"/>
              <a:t>vertices, taken in topologically sorted </a:t>
            </a:r>
            <a:r>
              <a:rPr lang="en-US" dirty="0" smtClean="0"/>
              <a:t>order. Would the algorithm remain correct?</a:t>
            </a:r>
          </a:p>
          <a:p>
            <a:r>
              <a:rPr lang="en-US" dirty="0" smtClean="0"/>
              <a:t>Can a directed </a:t>
            </a:r>
            <a:r>
              <a:rPr lang="en-US" dirty="0"/>
              <a:t>acyclic graph </a:t>
            </a:r>
            <a:r>
              <a:rPr lang="en-US" dirty="0" smtClean="0"/>
              <a:t>have more than </a:t>
            </a:r>
            <a:r>
              <a:rPr lang="en-US" dirty="0"/>
              <a:t>one topological </a:t>
            </a:r>
            <a:r>
              <a:rPr lang="en-US" dirty="0" smtClean="0"/>
              <a:t>ordering?</a:t>
            </a:r>
          </a:p>
          <a:p>
            <a:r>
              <a:rPr lang="en-US" dirty="0"/>
              <a:t>Give </a:t>
            </a:r>
            <a:r>
              <a:rPr lang="en-US" dirty="0" smtClean="0"/>
              <a:t>a </a:t>
            </a:r>
            <a:r>
              <a:rPr lang="el-GR" dirty="0" smtClean="0"/>
              <a:t>Θ</a:t>
            </a:r>
            <a:r>
              <a:rPr lang="en-US" dirty="0" smtClean="0"/>
              <a:t>(V+E) algorithm for </a:t>
            </a:r>
            <a:r>
              <a:rPr lang="en-US" dirty="0"/>
              <a:t>finding the longest paths from s in a weighted directed acyclic graph </a:t>
            </a:r>
            <a:r>
              <a:rPr lang="en-US" dirty="0" smtClean="0"/>
              <a:t>G.  Does </a:t>
            </a:r>
            <a:r>
              <a:rPr lang="en-US" dirty="0"/>
              <a:t>your solution </a:t>
            </a:r>
            <a:r>
              <a:rPr lang="en-US" dirty="0" smtClean="0"/>
              <a:t>work </a:t>
            </a:r>
            <a:r>
              <a:rPr lang="en-US" dirty="0"/>
              <a:t>when G is not </a:t>
            </a:r>
            <a:r>
              <a:rPr lang="en-US" dirty="0" smtClean="0"/>
              <a:t>acyclic?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55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All-Pairs shortest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 opposed to single source, we want to find distances between all pairs of vertices.</a:t>
            </a:r>
          </a:p>
          <a:p>
            <a:r>
              <a:rPr lang="en-US" dirty="0" smtClean="0"/>
              <a:t>Output:  A matrix of shortest path distances</a:t>
            </a:r>
          </a:p>
          <a:p>
            <a:r>
              <a:rPr lang="en-US" dirty="0"/>
              <a:t>Could run BELLMAN-FORD once from each </a:t>
            </a:r>
            <a:r>
              <a:rPr lang="en-US" dirty="0" smtClean="0"/>
              <a:t>vertex</a:t>
            </a:r>
          </a:p>
          <a:p>
            <a:pPr lvl="1"/>
            <a:r>
              <a:rPr lang="en-US" dirty="0" smtClean="0"/>
              <a:t>O(V</a:t>
            </a:r>
            <a:r>
              <a:rPr lang="en-US" baseline="30000" dirty="0" smtClean="0"/>
              <a:t>2</a:t>
            </a:r>
            <a:r>
              <a:rPr lang="en-US" dirty="0" smtClean="0"/>
              <a:t>E) which </a:t>
            </a:r>
            <a:r>
              <a:rPr lang="en-US" dirty="0"/>
              <a:t>is </a:t>
            </a:r>
            <a:r>
              <a:rPr lang="en-US" dirty="0" smtClean="0"/>
              <a:t>O(V</a:t>
            </a:r>
            <a:r>
              <a:rPr lang="en-US" baseline="30000" dirty="0" smtClean="0"/>
              <a:t>4</a:t>
            </a:r>
            <a:r>
              <a:rPr lang="en-US" dirty="0" smtClean="0"/>
              <a:t>) </a:t>
            </a:r>
            <a:r>
              <a:rPr lang="en-US" dirty="0"/>
              <a:t>if the graph is dense (E </a:t>
            </a:r>
            <a:r>
              <a:rPr lang="en-US" dirty="0" smtClean="0"/>
              <a:t>= </a:t>
            </a:r>
            <a:r>
              <a:rPr lang="el-GR" dirty="0" smtClean="0"/>
              <a:t>Θ</a:t>
            </a:r>
            <a:r>
              <a:rPr lang="en-US" dirty="0" smtClean="0"/>
              <a:t>(V</a:t>
            </a:r>
            <a:r>
              <a:rPr lang="en-US" baseline="30000" dirty="0" smtClean="0"/>
              <a:t>2</a:t>
            </a:r>
            <a:r>
              <a:rPr lang="en-US" dirty="0" smtClean="0"/>
              <a:t>)).</a:t>
            </a:r>
            <a:endParaRPr lang="en-US" dirty="0"/>
          </a:p>
          <a:p>
            <a:r>
              <a:rPr lang="en-US" dirty="0"/>
              <a:t>If no negative-weight edges, could run Dijkstra’s algorithm once from each </a:t>
            </a:r>
            <a:r>
              <a:rPr lang="en-US" dirty="0" smtClean="0"/>
              <a:t>vertex</a:t>
            </a:r>
            <a:endParaRPr lang="en-US" dirty="0"/>
          </a:p>
          <a:p>
            <a:pPr lvl="1"/>
            <a:r>
              <a:rPr lang="en-US" dirty="0" smtClean="0"/>
              <a:t>O(VE </a:t>
            </a:r>
            <a:r>
              <a:rPr lang="en-US" dirty="0" err="1"/>
              <a:t>lg</a:t>
            </a:r>
            <a:r>
              <a:rPr lang="en-US" dirty="0"/>
              <a:t> </a:t>
            </a:r>
            <a:r>
              <a:rPr lang="en-US" dirty="0" smtClean="0"/>
              <a:t>V) </a:t>
            </a:r>
            <a:r>
              <a:rPr lang="en-US" dirty="0"/>
              <a:t>with binary </a:t>
            </a:r>
            <a:r>
              <a:rPr lang="en-US" dirty="0" smtClean="0"/>
              <a:t>heap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O(V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  <a:r>
              <a:rPr lang="en-US" dirty="0" err="1"/>
              <a:t>lg</a:t>
            </a:r>
            <a:r>
              <a:rPr lang="en-US" dirty="0"/>
              <a:t> </a:t>
            </a:r>
            <a:r>
              <a:rPr lang="en-US" dirty="0" smtClean="0"/>
              <a:t>V) </a:t>
            </a:r>
            <a:r>
              <a:rPr lang="en-US" dirty="0"/>
              <a:t>if dense,</a:t>
            </a:r>
          </a:p>
          <a:p>
            <a:pPr lvl="1"/>
            <a:r>
              <a:rPr lang="en-US" dirty="0" smtClean="0"/>
              <a:t>O(V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 err="1"/>
              <a:t>lg</a:t>
            </a:r>
            <a:r>
              <a:rPr lang="en-US" dirty="0"/>
              <a:t> V </a:t>
            </a:r>
            <a:r>
              <a:rPr lang="en-US" dirty="0" smtClean="0"/>
              <a:t>+ VE) </a:t>
            </a:r>
            <a:r>
              <a:rPr lang="en-US" dirty="0"/>
              <a:t>with Fibonacci </a:t>
            </a:r>
            <a:r>
              <a:rPr lang="en-US" dirty="0" smtClean="0"/>
              <a:t>heap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O(V</a:t>
            </a:r>
            <a:r>
              <a:rPr lang="en-US" baseline="30000" dirty="0" smtClean="0"/>
              <a:t>3</a:t>
            </a:r>
            <a:r>
              <a:rPr lang="en-US" dirty="0" smtClean="0"/>
              <a:t>) </a:t>
            </a:r>
            <a:r>
              <a:rPr lang="en-US" dirty="0"/>
              <a:t>if dense.</a:t>
            </a:r>
          </a:p>
        </p:txBody>
      </p:sp>
    </p:spTree>
    <p:extLst>
      <p:ext uri="{BB962C8B-B14F-4D97-AF65-F5344CB8AC3E}">
        <p14:creationId xmlns:p14="http://schemas.microsoft.com/office/powerpoint/2010/main" val="3428886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completely different approach</a:t>
            </a:r>
          </a:p>
          <a:p>
            <a:r>
              <a:rPr lang="en-US" dirty="0" smtClean="0"/>
              <a:t>Negative-weight </a:t>
            </a:r>
            <a:r>
              <a:rPr lang="en-US" dirty="0"/>
              <a:t>edges may be </a:t>
            </a:r>
            <a:r>
              <a:rPr lang="en-US" dirty="0" smtClean="0"/>
              <a:t>present</a:t>
            </a:r>
          </a:p>
          <a:p>
            <a:r>
              <a:rPr lang="en-US" dirty="0" smtClean="0"/>
              <a:t>No negative-weight </a:t>
            </a:r>
            <a:r>
              <a:rPr lang="en-US" dirty="0"/>
              <a:t>cycles</a:t>
            </a:r>
          </a:p>
        </p:txBody>
      </p:sp>
    </p:spTree>
    <p:extLst>
      <p:ext uri="{BB962C8B-B14F-4D97-AF65-F5344CB8AC3E}">
        <p14:creationId xmlns:p14="http://schemas.microsoft.com/office/powerpoint/2010/main" val="294709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534400" cy="3657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Looking for a path from </a:t>
            </a:r>
            <a:r>
              <a:rPr lang="en-US" dirty="0" err="1" smtClean="0"/>
              <a:t>i</a:t>
            </a:r>
            <a:r>
              <a:rPr lang="en-US" dirty="0" smtClean="0"/>
              <a:t> to j, does it pass through vertex k?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a matrix to iterate through every possibility.</a:t>
            </a:r>
          </a:p>
          <a:p>
            <a:r>
              <a:rPr lang="en-US" dirty="0" smtClean="0"/>
              <a:t>How many possibilities are there?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23925" r="15648" b="48338"/>
          <a:stretch/>
        </p:blipFill>
        <p:spPr bwMode="auto">
          <a:xfrm>
            <a:off x="1143000" y="1740293"/>
            <a:ext cx="6755881" cy="212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784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algorithm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6" t="28939" r="20281" b="22556"/>
          <a:stretch/>
        </p:blipFill>
        <p:spPr bwMode="auto">
          <a:xfrm>
            <a:off x="457200" y="1123950"/>
            <a:ext cx="5638800" cy="298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4446926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time complexity?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764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Single-source </a:t>
            </a:r>
            <a:r>
              <a:rPr lang="en-US" dirty="0"/>
              <a:t>shortest-paths </a:t>
            </a:r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Given a </a:t>
            </a:r>
            <a:r>
              <a:rPr lang="en-US" dirty="0"/>
              <a:t>graph G </a:t>
            </a:r>
            <a:r>
              <a:rPr lang="en-US" dirty="0" smtClean="0"/>
              <a:t>= (V,E) </a:t>
            </a:r>
            <a:r>
              <a:rPr lang="en-US" dirty="0"/>
              <a:t>we want to find a shortest path from a given source </a:t>
            </a:r>
            <a:r>
              <a:rPr lang="en-US" dirty="0" smtClean="0"/>
              <a:t>vertex to all other vertices</a:t>
            </a:r>
          </a:p>
          <a:p>
            <a:r>
              <a:rPr lang="en-US" dirty="0"/>
              <a:t>Single-destination shortest-paths </a:t>
            </a:r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Find </a:t>
            </a:r>
            <a:r>
              <a:rPr lang="en-US" dirty="0"/>
              <a:t>a shortest path to a given </a:t>
            </a:r>
            <a:r>
              <a:rPr lang="en-US" dirty="0" smtClean="0"/>
              <a:t>destination vertex </a:t>
            </a:r>
            <a:r>
              <a:rPr lang="en-US" dirty="0"/>
              <a:t>t from each </a:t>
            </a:r>
            <a:r>
              <a:rPr lang="en-US" dirty="0" smtClean="0"/>
              <a:t>other vertex.</a:t>
            </a:r>
          </a:p>
          <a:p>
            <a:r>
              <a:rPr lang="en-US" dirty="0"/>
              <a:t>Single-pair shortest-path </a:t>
            </a:r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known algorithms for this </a:t>
            </a:r>
            <a:r>
              <a:rPr lang="en-US" dirty="0" smtClean="0"/>
              <a:t>problem have </a:t>
            </a:r>
            <a:r>
              <a:rPr lang="en-US" dirty="0"/>
              <a:t>the same worst-case asymptotic running time as the best </a:t>
            </a:r>
            <a:r>
              <a:rPr lang="en-US" dirty="0" smtClean="0"/>
              <a:t>single-source algorithms.</a:t>
            </a:r>
          </a:p>
          <a:p>
            <a:r>
              <a:rPr lang="en-US" dirty="0"/>
              <a:t>All-pairs shortest-paths </a:t>
            </a:r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Find </a:t>
            </a:r>
            <a:r>
              <a:rPr lang="en-US" dirty="0"/>
              <a:t>a shortest path from u to </a:t>
            </a:r>
            <a:r>
              <a:rPr lang="en-US" dirty="0" smtClean="0"/>
              <a:t>v </a:t>
            </a:r>
            <a:r>
              <a:rPr lang="en-US" dirty="0"/>
              <a:t>for every </a:t>
            </a:r>
            <a:r>
              <a:rPr lang="en-US" dirty="0" smtClean="0"/>
              <a:t>pair of </a:t>
            </a:r>
            <a:r>
              <a:rPr lang="en-US" dirty="0"/>
              <a:t>vertices u </a:t>
            </a:r>
            <a:r>
              <a:rPr lang="en-US" dirty="0" smtClean="0"/>
              <a:t>and v.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87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1028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Floyd-</a:t>
            </a:r>
            <a:br>
              <a:rPr lang="en-US" dirty="0" smtClean="0"/>
            </a:br>
            <a:r>
              <a:rPr lang="en-US" dirty="0" err="1" smtClean="0"/>
              <a:t>Warshall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6" t="27230" r="55371" b="41359"/>
          <a:stretch/>
        </p:blipFill>
        <p:spPr bwMode="auto">
          <a:xfrm>
            <a:off x="0" y="1699976"/>
            <a:ext cx="2327031" cy="204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0" t="11857" r="29157" b="44474"/>
          <a:stretch/>
        </p:blipFill>
        <p:spPr bwMode="auto">
          <a:xfrm>
            <a:off x="2209800" y="590550"/>
            <a:ext cx="7024069" cy="426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142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4" t="27230" r="56155" b="41359"/>
          <a:stretch/>
        </p:blipFill>
        <p:spPr bwMode="auto">
          <a:xfrm>
            <a:off x="-20230" y="1428750"/>
            <a:ext cx="2321169" cy="218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7" t="56892" r="30539" b="368"/>
          <a:stretch/>
        </p:blipFill>
        <p:spPr bwMode="auto">
          <a:xfrm>
            <a:off x="2250349" y="745392"/>
            <a:ext cx="6812092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400050"/>
            <a:ext cx="822960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Floyd-</a:t>
            </a:r>
            <a:br>
              <a:rPr lang="en-US" smtClean="0"/>
            </a:br>
            <a:r>
              <a:rPr lang="en-US" smtClean="0"/>
              <a:t>Warshall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8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use the output of the Floyd-</a:t>
            </a:r>
            <a:r>
              <a:rPr lang="en-US" dirty="0" err="1"/>
              <a:t>Warshall</a:t>
            </a:r>
            <a:r>
              <a:rPr lang="en-US" dirty="0"/>
              <a:t> algorithm to detect the </a:t>
            </a:r>
            <a:r>
              <a:rPr lang="en-US" dirty="0" smtClean="0"/>
              <a:t>presence of </a:t>
            </a:r>
            <a:r>
              <a:rPr lang="en-US" dirty="0"/>
              <a:t>a negative-weight cycle?</a:t>
            </a:r>
          </a:p>
        </p:txBody>
      </p:sp>
    </p:spTree>
    <p:extLst>
      <p:ext uri="{BB962C8B-B14F-4D97-AF65-F5344CB8AC3E}">
        <p14:creationId xmlns:p14="http://schemas.microsoft.com/office/powerpoint/2010/main" val="237997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Optimal substructure of a shortest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shortest path </a:t>
            </a:r>
            <a:r>
              <a:rPr lang="en-US" dirty="0" smtClean="0"/>
              <a:t>between two </a:t>
            </a:r>
            <a:r>
              <a:rPr lang="en-US" dirty="0"/>
              <a:t>vertices contains other shortest paths within it.</a:t>
            </a:r>
          </a:p>
        </p:txBody>
      </p:sp>
    </p:spTree>
    <p:extLst>
      <p:ext uri="{BB962C8B-B14F-4D97-AF65-F5344CB8AC3E}">
        <p14:creationId xmlns:p14="http://schemas.microsoft.com/office/powerpoint/2010/main" val="226018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Negative-weight edges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OK, as long as no negative-weight cycles are reachable from the source.</a:t>
            </a:r>
          </a:p>
          <a:p>
            <a:r>
              <a:rPr lang="en-US" dirty="0"/>
              <a:t>If we have a negative-weight cycle, we can just keep going around it, and </a:t>
            </a:r>
            <a:r>
              <a:rPr lang="en-US" dirty="0" smtClean="0"/>
              <a:t>get </a:t>
            </a:r>
            <a:r>
              <a:rPr lang="el-GR" dirty="0" smtClean="0"/>
              <a:t>δ</a:t>
            </a:r>
            <a:r>
              <a:rPr lang="en-US" dirty="0" smtClean="0"/>
              <a:t>(</a:t>
            </a:r>
            <a:r>
              <a:rPr lang="en-US" dirty="0" err="1" smtClean="0"/>
              <a:t>s,v</a:t>
            </a:r>
            <a:r>
              <a:rPr lang="en-US" dirty="0" smtClean="0"/>
              <a:t>) = -</a:t>
            </a:r>
            <a:r>
              <a:rPr lang="en-US" dirty="0" smtClean="0">
                <a:latin typeface="Cambria Math"/>
                <a:ea typeface="Cambria Math"/>
              </a:rPr>
              <a:t>∞ f</a:t>
            </a:r>
            <a:r>
              <a:rPr lang="en-US" dirty="0" smtClean="0"/>
              <a:t>or </a:t>
            </a:r>
            <a:r>
              <a:rPr lang="en-US" dirty="0"/>
              <a:t>all </a:t>
            </a:r>
            <a:r>
              <a:rPr lang="en-US" dirty="0" smtClean="0"/>
              <a:t>v on </a:t>
            </a:r>
            <a:r>
              <a:rPr lang="en-US" dirty="0"/>
              <a:t>the cycle.</a:t>
            </a:r>
          </a:p>
          <a:p>
            <a:r>
              <a:rPr lang="en-US" dirty="0" smtClean="0"/>
              <a:t>Some </a:t>
            </a:r>
            <a:r>
              <a:rPr lang="en-US" dirty="0"/>
              <a:t>algorithms work only if there are no negative-weight edges in the graph.</a:t>
            </a:r>
          </a:p>
          <a:p>
            <a:pPr lvl="1"/>
            <a:r>
              <a:rPr lang="en-US" dirty="0"/>
              <a:t>We’ll be clear when they’re allowed and not allowed.</a:t>
            </a:r>
          </a:p>
        </p:txBody>
      </p:sp>
    </p:spTree>
    <p:extLst>
      <p:ext uri="{BB962C8B-B14F-4D97-AF65-F5344CB8AC3E}">
        <p14:creationId xmlns:p14="http://schemas.microsoft.com/office/powerpoint/2010/main" val="3543221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Negative-Weight Cycles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6" t="18007" r="28744" b="45313"/>
          <a:stretch/>
        </p:blipFill>
        <p:spPr bwMode="auto">
          <a:xfrm>
            <a:off x="1295400" y="1276350"/>
            <a:ext cx="6127072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4229784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(</a:t>
            </a:r>
            <a:r>
              <a:rPr lang="en-US" dirty="0" err="1" smtClean="0"/>
              <a:t>e,f</a:t>
            </a:r>
            <a:r>
              <a:rPr lang="en-US" dirty="0" smtClean="0"/>
              <a:t>) is a negative-weight cycle reachable from 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Notice that the distance from s to g </a:t>
            </a:r>
            <a:r>
              <a:rPr lang="en-US" smtClean="0"/>
              <a:t>is -infinity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22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Shortest paths can’t contain </a:t>
            </a:r>
            <a:r>
              <a:rPr lang="en-US" dirty="0" smtClean="0"/>
              <a:t>cycles.</a:t>
            </a:r>
            <a:endParaRPr lang="en-US" dirty="0"/>
          </a:p>
          <a:p>
            <a:r>
              <a:rPr lang="en-US" dirty="0" smtClean="0"/>
              <a:t>Negative-weight</a:t>
            </a:r>
          </a:p>
          <a:p>
            <a:pPr lvl="1"/>
            <a:r>
              <a:rPr lang="en-US" dirty="0" smtClean="0"/>
              <a:t>Already </a:t>
            </a:r>
            <a:r>
              <a:rPr lang="en-US" dirty="0"/>
              <a:t>ruled out negative-weight cycles.</a:t>
            </a:r>
          </a:p>
          <a:p>
            <a:r>
              <a:rPr lang="en-US" dirty="0"/>
              <a:t>Positive-weight </a:t>
            </a:r>
            <a:endParaRPr lang="en-US" dirty="0" smtClean="0"/>
          </a:p>
          <a:p>
            <a:pPr lvl="1"/>
            <a:r>
              <a:rPr lang="en-US" dirty="0" smtClean="0"/>
              <a:t>We </a:t>
            </a:r>
            <a:r>
              <a:rPr lang="en-US" dirty="0"/>
              <a:t>can get a shorter path by omitting the cycle.</a:t>
            </a:r>
          </a:p>
          <a:p>
            <a:r>
              <a:rPr lang="en-US" dirty="0" smtClean="0"/>
              <a:t>Zero-weight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reason to use </a:t>
            </a:r>
            <a:r>
              <a:rPr lang="en-US" dirty="0" smtClean="0"/>
              <a:t>them. Assume </a:t>
            </a:r>
            <a:r>
              <a:rPr lang="en-US" dirty="0"/>
              <a:t>that our solutions won’t </a:t>
            </a:r>
            <a:r>
              <a:rPr lang="en-US" dirty="0" smtClean="0"/>
              <a:t>use them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1628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1028700"/>
          </a:xfrm>
        </p:spPr>
        <p:txBody>
          <a:bodyPr>
            <a:normAutofit fontScale="90000"/>
          </a:bodyPr>
          <a:lstStyle/>
          <a:p>
            <a:r>
              <a:rPr lang="en-US" dirty="0"/>
              <a:t>Output of single-source shortest-path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429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each vertex </a:t>
            </a:r>
            <a:r>
              <a:rPr lang="en-US" dirty="0" smtClean="0"/>
              <a:t>v </a:t>
            </a:r>
            <a:r>
              <a:rPr lang="en-US" dirty="0" smtClean="0">
                <a:latin typeface="Cambria Math"/>
                <a:ea typeface="Cambria Math"/>
              </a:rPr>
              <a:t>∈</a:t>
            </a:r>
            <a:r>
              <a:rPr lang="en-US" dirty="0" smtClean="0"/>
              <a:t> V:</a:t>
            </a:r>
            <a:endParaRPr lang="en-US" dirty="0"/>
          </a:p>
          <a:p>
            <a:r>
              <a:rPr lang="en-US" dirty="0" err="1" smtClean="0"/>
              <a:t>v.d</a:t>
            </a:r>
            <a:r>
              <a:rPr lang="en-US" dirty="0" smtClean="0"/>
              <a:t> = </a:t>
            </a:r>
            <a:r>
              <a:rPr lang="el-GR" dirty="0" smtClean="0"/>
              <a:t>δ</a:t>
            </a:r>
            <a:r>
              <a:rPr lang="en-US" dirty="0" smtClean="0"/>
              <a:t>(s, v)</a:t>
            </a:r>
            <a:endParaRPr lang="en-US" dirty="0"/>
          </a:p>
          <a:p>
            <a:pPr lvl="1"/>
            <a:r>
              <a:rPr lang="en-US" dirty="0" smtClean="0"/>
              <a:t>Initially </a:t>
            </a:r>
            <a:r>
              <a:rPr lang="en-US" dirty="0" err="1" smtClean="0"/>
              <a:t>v.d</a:t>
            </a:r>
            <a:r>
              <a:rPr lang="en-US" dirty="0" smtClean="0"/>
              <a:t> = </a:t>
            </a:r>
            <a:r>
              <a:rPr lang="en-US" dirty="0" smtClean="0">
                <a:latin typeface="Cambria Math"/>
                <a:ea typeface="Cambria Math"/>
              </a:rPr>
              <a:t>∞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Reduces as algorithms progress. But always maintain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v.d</a:t>
            </a:r>
            <a:r>
              <a:rPr lang="en-US" dirty="0" smtClean="0"/>
              <a:t> ≥ </a:t>
            </a:r>
            <a:r>
              <a:rPr lang="en-US" dirty="0" err="1" smtClean="0"/>
              <a:t>shortestDistance</a:t>
            </a:r>
            <a:r>
              <a:rPr lang="en-US" dirty="0" smtClean="0"/>
              <a:t>(</a:t>
            </a:r>
            <a:r>
              <a:rPr lang="en-US" dirty="0" err="1" smtClean="0"/>
              <a:t>s,v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While running algorithm, </a:t>
            </a:r>
            <a:r>
              <a:rPr lang="en-US" dirty="0" err="1" smtClean="0"/>
              <a:t>v.d</a:t>
            </a:r>
            <a:r>
              <a:rPr lang="en-US" dirty="0" smtClean="0"/>
              <a:t> is a </a:t>
            </a:r>
            <a:r>
              <a:rPr lang="en-US" dirty="0"/>
              <a:t>shortest-path estimate.</a:t>
            </a:r>
          </a:p>
          <a:p>
            <a:r>
              <a:rPr lang="en-US" dirty="0" smtClean="0"/>
              <a:t>v.</a:t>
            </a:r>
            <a:r>
              <a:rPr lang="el-GR" dirty="0" smtClean="0"/>
              <a:t>π</a:t>
            </a:r>
            <a:r>
              <a:rPr lang="en-US" dirty="0" smtClean="0"/>
              <a:t> predecessor of v </a:t>
            </a:r>
            <a:r>
              <a:rPr lang="en-US" dirty="0"/>
              <a:t>on a shortest path from s.</a:t>
            </a:r>
          </a:p>
          <a:p>
            <a:pPr lvl="1"/>
            <a:r>
              <a:rPr lang="en-US" dirty="0"/>
              <a:t>If no predecessor, v.</a:t>
            </a:r>
            <a:r>
              <a:rPr lang="el-GR" dirty="0"/>
              <a:t>π </a:t>
            </a:r>
            <a:r>
              <a:rPr lang="en-US" dirty="0" smtClean="0"/>
              <a:t>= </a:t>
            </a:r>
            <a:r>
              <a:rPr lang="en-US" dirty="0"/>
              <a:t>NIL.</a:t>
            </a:r>
          </a:p>
          <a:p>
            <a:pPr lvl="1"/>
            <a:r>
              <a:rPr lang="el-GR" dirty="0" smtClean="0"/>
              <a:t>π </a:t>
            </a:r>
            <a:r>
              <a:rPr lang="en-US" dirty="0" smtClean="0"/>
              <a:t>induces </a:t>
            </a:r>
            <a:r>
              <a:rPr lang="en-US" dirty="0"/>
              <a:t>a </a:t>
            </a:r>
            <a:r>
              <a:rPr lang="en-US" dirty="0" smtClean="0"/>
              <a:t>shortest-path </a:t>
            </a:r>
            <a:r>
              <a:rPr lang="en-US" dirty="0"/>
              <a:t>tree.</a:t>
            </a:r>
          </a:p>
        </p:txBody>
      </p:sp>
    </p:spTree>
    <p:extLst>
      <p:ext uri="{BB962C8B-B14F-4D97-AF65-F5344CB8AC3E}">
        <p14:creationId xmlns:p14="http://schemas.microsoft.com/office/powerpoint/2010/main" val="17134759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708</TotalTime>
  <Words>1691</Words>
  <Application>Microsoft Office PowerPoint</Application>
  <PresentationFormat>On-screen Show (16:9)</PresentationFormat>
  <Paragraphs>211</Paragraphs>
  <Slides>42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Clarity</vt:lpstr>
      <vt:lpstr>Shortest Paths</vt:lpstr>
      <vt:lpstr>Shortest Paths</vt:lpstr>
      <vt:lpstr>Shortest paths from s</vt:lpstr>
      <vt:lpstr>Variants</vt:lpstr>
      <vt:lpstr>Optimal substructure of a shortest path</vt:lpstr>
      <vt:lpstr>Negative-weight edges</vt:lpstr>
      <vt:lpstr>Negative-Weight Cycles</vt:lpstr>
      <vt:lpstr>Cycles</vt:lpstr>
      <vt:lpstr>Output of single-source shortest-path algorithm</vt:lpstr>
      <vt:lpstr>Output of single-source shortest-path algorithm</vt:lpstr>
      <vt:lpstr>Initialization</vt:lpstr>
      <vt:lpstr>Relaxing an edge</vt:lpstr>
      <vt:lpstr>Relaxing an edge</vt:lpstr>
      <vt:lpstr>Properties of shortest paths and relaxation</vt:lpstr>
      <vt:lpstr>Properties of shortest paths and relaxation</vt:lpstr>
      <vt:lpstr>Interview Questions</vt:lpstr>
      <vt:lpstr>Dijkstra's Algorithm</vt:lpstr>
      <vt:lpstr>Dijkstra's Algorithm</vt:lpstr>
      <vt:lpstr>Dijkstra's Algorithm</vt:lpstr>
      <vt:lpstr>Dijkstra's Algorithm</vt:lpstr>
      <vt:lpstr>Dijkstra's Algorithm</vt:lpstr>
      <vt:lpstr>Time Complexity of Dijkstra</vt:lpstr>
      <vt:lpstr>Interview Questions</vt:lpstr>
      <vt:lpstr>Interview Questions</vt:lpstr>
      <vt:lpstr>Bellman-Ford Algorithm</vt:lpstr>
      <vt:lpstr>Bellman-Ford Algorithm</vt:lpstr>
      <vt:lpstr>Bellman-Ford</vt:lpstr>
      <vt:lpstr>Bellman-Ford</vt:lpstr>
      <vt:lpstr>Interview Questions</vt:lpstr>
      <vt:lpstr>Interview Questions</vt:lpstr>
      <vt:lpstr>Single-source shortest paths in a dag</vt:lpstr>
      <vt:lpstr>Single-source shortest paths in a dag</vt:lpstr>
      <vt:lpstr>Single-source shortest paths in a dag</vt:lpstr>
      <vt:lpstr>Single-source shortest paths in a dag</vt:lpstr>
      <vt:lpstr>Interview Questions</vt:lpstr>
      <vt:lpstr>All-Pairs shortest paths</vt:lpstr>
      <vt:lpstr>Floyd-Warshall algorithm</vt:lpstr>
      <vt:lpstr>Floyd-Warshall algorithm</vt:lpstr>
      <vt:lpstr>Floyd-Warshall algorithm</vt:lpstr>
      <vt:lpstr>Floyd- Warshall</vt:lpstr>
      <vt:lpstr>PowerPoint Presentation</vt:lpstr>
      <vt:lpstr>Interview 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Shortest Paths</dc:title>
  <dc:creator>John</dc:creator>
  <cp:lastModifiedBy>John</cp:lastModifiedBy>
  <cp:revision>66</cp:revision>
  <dcterms:created xsi:type="dcterms:W3CDTF">2016-01-05T19:18:53Z</dcterms:created>
  <dcterms:modified xsi:type="dcterms:W3CDTF">2016-03-06T23:03:01Z</dcterms:modified>
</cp:coreProperties>
</file>